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68" r:id="rId4"/>
    <p:sldId id="257" r:id="rId5"/>
    <p:sldId id="258" r:id="rId6"/>
    <p:sldId id="259" r:id="rId7"/>
    <p:sldId id="260" r:id="rId8"/>
    <p:sldId id="261" r:id="rId9"/>
    <p:sldId id="269" r:id="rId10"/>
    <p:sldId id="262" r:id="rId11"/>
    <p:sldId id="263" r:id="rId12"/>
    <p:sldId id="273" r:id="rId13"/>
    <p:sldId id="271" r:id="rId14"/>
    <p:sldId id="272" r:id="rId15"/>
    <p:sldId id="274" r:id="rId16"/>
    <p:sldId id="264" r:id="rId17"/>
    <p:sldId id="265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B07D6-A8E5-4C5F-85D4-730B4386E544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69CB7-BCAE-401E-8ADB-BC9E21EA5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6C34-8C19-4AFC-89D5-B3C9E91F56C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910EC-4A80-428F-99DA-996C37771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C3888-AAB8-4AC5-A8EE-39EB0CCAE7AC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748-CE0C-4397-A32A-60A58645C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447A9-3A62-4B99-B7F9-3A277DF60606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0ACAB-57EE-4531-8142-1DAA84A05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8CAAA-A2AD-4F2C-88FC-ABC5C0B0BF8B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BBC4-B834-4139-8327-ADB93AC02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18D7-A2B4-48D5-A22A-D2EE28F78705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328AB-09A7-4BE7-81E1-BD1C8AC33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0BED-B019-41BC-8079-1402A8FD4FC3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7C1EE-71AF-4481-87A6-AE8DD8386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D37E3-F2A9-4BDD-BEBF-3DCD78D3558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CFC29-E80B-4000-A7D2-BDA6147B9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A07D2-A6F4-43FF-89F1-BC81B9876161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7B1E8-4793-4748-9871-42B6DDA6E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5AFB8-86D3-41CC-98AE-E4975669266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0CD8B-9747-4D46-9974-99871AACE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EF187-49D4-49C3-8C89-89A9D099F682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42F77-E7AF-464D-91B9-0999299E6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1DC9DC-692C-4E37-A344-A2C504A77916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6D2223-1F90-4C6C-BF38-193FE3327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Проверка домашнего задания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ответь на вопросы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  <a:ln>
            <a:noFill/>
          </a:ln>
        </p:spPr>
        <p:txBody>
          <a:bodyPr/>
          <a:lstStyle/>
          <a:p>
            <a:pPr algn="ctr">
              <a:buAutoNum type="arabicPeriod"/>
            </a:pPr>
            <a:r>
              <a:rPr lang="ru-RU" sz="2000" b="1" i="1" dirty="0" smtClean="0"/>
              <a:t>Восточные славяне относятся к языковой семье:</a:t>
            </a:r>
          </a:p>
          <a:p>
            <a:pPr marL="514350" indent="-514350" algn="ctr">
              <a:buNone/>
            </a:pP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индоевропейской</a:t>
            </a:r>
          </a:p>
          <a:p>
            <a:pPr algn="ctr">
              <a:buNone/>
            </a:pPr>
            <a:r>
              <a:rPr lang="ru-RU" sz="2000" b="1" i="1" dirty="0" smtClean="0"/>
              <a:t>2. Восточнославянские племена являлись к VI в. н.э.:</a:t>
            </a:r>
          </a:p>
          <a:p>
            <a:pPr algn="ctr">
              <a:buNone/>
            </a:pP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земледельческими</a:t>
            </a:r>
          </a:p>
          <a:p>
            <a:pPr algn="ctr">
              <a:buNone/>
            </a:pPr>
            <a:r>
              <a:rPr lang="ru-RU" sz="2000" b="1" i="1" dirty="0" smtClean="0"/>
              <a:t>3. Формирование государства у восточных славян происходит в результате:</a:t>
            </a:r>
          </a:p>
          <a:p>
            <a:pPr algn="ctr">
              <a:buNone/>
            </a:pP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призвания варяжских князей</a:t>
            </a:r>
          </a:p>
          <a:p>
            <a:pPr algn="ctr">
              <a:buNone/>
            </a:pPr>
            <a:r>
              <a:rPr lang="ru-RU" sz="2000" b="1" i="1" dirty="0" smtClean="0"/>
              <a:t>4. Образование древнерусского государства происходит в: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 IX веке н.э.</a:t>
            </a:r>
          </a:p>
          <a:p>
            <a:pPr algn="ctr">
              <a:buNone/>
            </a:pPr>
            <a:r>
              <a:rPr lang="ru-RU" sz="2000" b="1" i="1" dirty="0" smtClean="0"/>
              <a:t>5. </a:t>
            </a:r>
            <a:r>
              <a:rPr lang="ru-RU" sz="2000" b="1" i="1" dirty="0" err="1" smtClean="0"/>
              <a:t>Ильменские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словене</a:t>
            </a:r>
            <a:r>
              <a:rPr lang="ru-RU" sz="2000" b="1" i="1" dirty="0" smtClean="0"/>
              <a:t> проживали вокруг городов:</a:t>
            </a:r>
          </a:p>
          <a:p>
            <a:pPr algn="ctr">
              <a:buNone/>
            </a:pP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FF0000"/>
                </a:solidFill>
              </a:rPr>
              <a:t>Новгород и Ладога</a:t>
            </a:r>
          </a:p>
          <a:p>
            <a:pPr algn="ctr">
              <a:buNone/>
            </a:pPr>
            <a:r>
              <a:rPr lang="ru-RU" sz="2000" b="1" i="1" dirty="0" smtClean="0"/>
              <a:t>6. Центральная часть древнерусского города называлась: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 кремль , детинец</a:t>
            </a:r>
          </a:p>
          <a:p>
            <a:pPr algn="ctr">
              <a:buNone/>
            </a:pPr>
            <a:r>
              <a:rPr lang="ru-RU" sz="2000" b="1" i="1" dirty="0" smtClean="0"/>
              <a:t>7. Религией восточного славянства в VI - IX вв. было:</a:t>
            </a:r>
          </a:p>
          <a:p>
            <a:pPr algn="ctr"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 язычество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1" dirty="0" smtClean="0">
                <a:latin typeface="Monotype Corsiva" pitchFamily="66" charset="0"/>
              </a:rPr>
              <a:t>          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Волхвы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                 Чудесники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                                            Чародеи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1800" b="1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Волхвы </a:t>
            </a:r>
            <a:r>
              <a:rPr lang="ru-RU" sz="2000" dirty="0" smtClean="0"/>
              <a:t>(</a:t>
            </a:r>
            <a:r>
              <a:rPr lang="ru-RU" sz="2000" dirty="0" smtClean="0">
                <a:latin typeface="Monotype Corsiva" pitchFamily="66" charset="0"/>
              </a:rPr>
              <a:t>предположительно </a:t>
            </a:r>
            <a:r>
              <a:rPr lang="ru-RU" sz="2000" dirty="0" err="1" smtClean="0">
                <a:latin typeface="Monotype Corsiva" pitchFamily="66" charset="0"/>
              </a:rPr>
              <a:t>ст.-слав</a:t>
            </a:r>
            <a:r>
              <a:rPr lang="ru-RU" sz="2000" dirty="0" smtClean="0">
                <a:latin typeface="Monotype Corsiva" pitchFamily="66" charset="0"/>
              </a:rPr>
              <a:t>. заимствование из </a:t>
            </a:r>
            <a:r>
              <a:rPr lang="ru-RU" sz="2000" dirty="0" err="1" smtClean="0">
                <a:latin typeface="Monotype Corsiva" pitchFamily="66" charset="0"/>
              </a:rPr>
              <a:t>др.-исландского</a:t>
            </a:r>
            <a:r>
              <a:rPr lang="ru-RU" sz="2000" dirty="0" smtClean="0">
                <a:latin typeface="Monotype Corsiva" pitchFamily="66" charset="0"/>
              </a:rPr>
              <a:t> </a:t>
            </a:r>
            <a:r>
              <a:rPr lang="ru-RU" sz="2000" dirty="0" err="1" smtClean="0">
                <a:latin typeface="Monotype Corsiva" pitchFamily="66" charset="0"/>
              </a:rPr>
              <a:t>volva</a:t>
            </a:r>
            <a:r>
              <a:rPr lang="ru-RU" sz="2000" dirty="0" smtClean="0">
                <a:latin typeface="Monotype Corsiva" pitchFamily="66" charset="0"/>
              </a:rPr>
              <a:t> — пророчица, сивилла) — жрецы в Др. Руси, служители </a:t>
            </a:r>
            <a:r>
              <a:rPr lang="ru-RU" sz="2000" dirty="0" err="1" smtClean="0">
                <a:latin typeface="Monotype Corsiva" pitchFamily="66" charset="0"/>
              </a:rPr>
              <a:t>языч</a:t>
            </a:r>
            <a:r>
              <a:rPr lang="ru-RU" sz="2000" dirty="0" smtClean="0">
                <a:latin typeface="Monotype Corsiva" pitchFamily="66" charset="0"/>
              </a:rPr>
              <a:t>. </a:t>
            </a:r>
            <a:r>
              <a:rPr lang="ru-RU" sz="2000" dirty="0" err="1" smtClean="0">
                <a:latin typeface="Monotype Corsiva" pitchFamily="66" charset="0"/>
              </a:rPr>
              <a:t>религ</a:t>
            </a:r>
            <a:r>
              <a:rPr lang="ru-RU" sz="2000" dirty="0" smtClean="0">
                <a:latin typeface="Monotype Corsiva" pitchFamily="66" charset="0"/>
              </a:rPr>
              <a:t>. культа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 descr="volh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3429000"/>
            <a:ext cx="230189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558884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786058"/>
            <a:ext cx="392909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Первые христиане на Руси</a:t>
            </a:r>
            <a:br>
              <a:rPr lang="ru-RU" sz="3600" b="1" dirty="0" smtClean="0">
                <a:latin typeface="Monotype Corsiva" pitchFamily="66" charset="0"/>
              </a:rPr>
            </a:br>
            <a:endParaRPr lang="ru-RU" sz="3600" b="1" dirty="0"/>
          </a:p>
        </p:txBody>
      </p:sp>
      <p:pic>
        <p:nvPicPr>
          <p:cNvPr id="4" name="Содержимое 3" descr="1f2b1e1a7e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000108"/>
            <a:ext cx="2369632" cy="3298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a2162709e5439affe81b73960478ea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1500174"/>
            <a:ext cx="2643206" cy="3343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667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2571744"/>
            <a:ext cx="2468226" cy="3377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57224" y="4357694"/>
            <a:ext cx="20717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itchFamily="66" charset="0"/>
              </a:rPr>
              <a:t>Княгиня Ольга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5929330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          Андрей </a:t>
            </a:r>
            <a:r>
              <a:rPr lang="ru-RU" sz="2000" b="1" dirty="0">
                <a:latin typeface="Monotype Corsiva" pitchFamily="66" charset="0"/>
              </a:rPr>
              <a:t>Первозванный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36885" y="4857760"/>
            <a:ext cx="12494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itchFamily="66" charset="0"/>
              </a:rPr>
              <a:t>Аскольд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Христианство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Христианство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 — это одна из трех т. н. мировых религий (наряду с буддизмом и исламом). Имеет три основных направления: православие, католицизм, протестантизм. В основе — вера в Иисуса Христа как Богочеловека, Спасителя</a:t>
            </a: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pic>
        <p:nvPicPr>
          <p:cNvPr id="4" name="Picture 2" descr="C:\Documents and Settings\Admin\Мои документы\Загрузки\150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839734"/>
            <a:ext cx="5572164" cy="450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72452" cy="1162050"/>
          </a:xfrm>
        </p:spPr>
        <p:txBody>
          <a:bodyPr/>
          <a:lstStyle/>
          <a:p>
            <a:r>
              <a:rPr lang="ru-RU" sz="3600" dirty="0" smtClean="0">
                <a:latin typeface="Monotype Corsiva" pitchFamily="66" charset="0"/>
              </a:rPr>
              <a:t>             Князь Владимир Святославович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8982" cy="4691063"/>
          </a:xfrm>
        </p:spPr>
        <p:txBody>
          <a:bodyPr/>
          <a:lstStyle/>
          <a:p>
            <a:pPr algn="ctr"/>
            <a:endParaRPr lang="ru-RU" sz="3200" b="1" dirty="0" smtClean="0">
              <a:latin typeface="Monotype Corsiva" pitchFamily="66" charset="0"/>
            </a:endParaRPr>
          </a:p>
          <a:p>
            <a:pPr algn="ctr"/>
            <a:endParaRPr lang="ru-RU" sz="3200" b="1" dirty="0" smtClean="0"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Принятие христианства  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в 988 году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5" name="Picture 4" descr="Image205_672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t="4675" r="7793" b="4826"/>
          <a:stretch>
            <a:fillRect/>
          </a:stretch>
        </p:blipFill>
        <p:spPr bwMode="auto">
          <a:xfrm>
            <a:off x="3357554" y="1428736"/>
            <a:ext cx="4854602" cy="5128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Причины принятия христианства 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>
                <a:latin typeface="Monotype Corsiva" pitchFamily="66" charset="0"/>
              </a:rPr>
              <a:t>Невозможность реформирования старой религии</a:t>
            </a:r>
          </a:p>
          <a:p>
            <a:pPr eaLnBrk="1" hangingPunct="1">
              <a:buFont typeface="Wingdings" pitchFamily="2" charset="2"/>
              <a:buNone/>
            </a:pPr>
            <a:endParaRPr lang="ru-RU" sz="20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000" dirty="0" smtClean="0">
                <a:latin typeface="Monotype Corsiva" pitchFamily="66" charset="0"/>
              </a:rPr>
              <a:t>Пантеон языческих богов не приводил к единству культа, разъединял части страны.</a:t>
            </a:r>
          </a:p>
          <a:p>
            <a:pPr eaLnBrk="1" hangingPunct="1">
              <a:buNone/>
            </a:pPr>
            <a:r>
              <a:rPr lang="ru-RU" sz="2000" dirty="0" smtClean="0">
                <a:latin typeface="Monotype Corsiva" pitchFamily="66" charset="0"/>
              </a:rPr>
              <a:t>В 980 году князь Владимир попытался провести реформу старой религии – объявить одного бога- Перуна. Однако  механическое объединение племен. Божеств не могло привести к единству культа. И по прежнему идеологически разобщало страну. </a:t>
            </a:r>
          </a:p>
          <a:p>
            <a:pPr eaLnBrk="1" hangingPunct="1">
              <a:buFont typeface="Wingdings" pitchFamily="2" charset="2"/>
              <a:buNone/>
            </a:pPr>
            <a:endParaRPr lang="ru-RU" sz="2000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Monotype Corsiva" pitchFamily="66" charset="0"/>
              </a:rPr>
              <a:t>Причины принятия христианства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ru-RU" sz="3600" b="1" dirty="0" smtClean="0">
                <a:latin typeface="Monotype Corsiva" pitchFamily="66" charset="0"/>
              </a:rPr>
              <a:t>Язычество не выражало </a:t>
            </a:r>
          </a:p>
          <a:p>
            <a:pPr eaLnBrk="1" hangingPunct="1"/>
            <a:r>
              <a:rPr lang="ru-RU" sz="2800" dirty="0" smtClean="0">
                <a:latin typeface="Monotype Corsiva" pitchFamily="66" charset="0"/>
              </a:rPr>
              <a:t>Государственного единства</a:t>
            </a:r>
          </a:p>
          <a:p>
            <a:pPr eaLnBrk="1" hangingPunct="1"/>
            <a:r>
              <a:rPr lang="ru-RU" sz="2800" dirty="0" smtClean="0">
                <a:latin typeface="Monotype Corsiva" pitchFamily="66" charset="0"/>
              </a:rPr>
              <a:t>Господство княжеской власти и феодальной верхушки</a:t>
            </a:r>
          </a:p>
          <a:p>
            <a:pPr eaLnBrk="1" hangingPunct="1"/>
            <a:r>
              <a:rPr lang="ru-RU" sz="2800" dirty="0" smtClean="0">
                <a:latin typeface="Monotype Corsiva" pitchFamily="66" charset="0"/>
              </a:rPr>
              <a:t>Идеи примирения с существующим порядком.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Как и другие раннефеодальные государства Русь нуждалась в общегосударственной религии, которая закрепила бы только что созданное государственное единство. Дохристианская религия – язычество – такой роли играть не могла, будучи идеологией родового строя. Она вошла в противоречие с новыми условиями классового общества и государства и не была способна освящать и укреплять существующий общественный порядок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Крещение Князя Владимира</a:t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7" y="5286388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4214818"/>
            <a:ext cx="3786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         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12" name="Picture 5" descr="15535739_vasnecov_1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1"/>
            <a:ext cx="7143768" cy="535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988 год 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6" name="Picture 4" descr="25014919_Kreschenie_kievlyan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940887"/>
            <a:ext cx="7500990" cy="5305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age0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20000"/>
          </a:blip>
          <a:srcRect l="3920" t="2525" r="3920" b="4349"/>
          <a:stretch>
            <a:fillRect/>
          </a:stretch>
        </p:blipFill>
        <p:spPr bwMode="auto">
          <a:xfrm>
            <a:off x="785786" y="285728"/>
            <a:ext cx="7286676" cy="6095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_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048549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1000125" y="1571625"/>
            <a:ext cx="7286625" cy="1571625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latin typeface="Monotype Corsiva" pitchFamily="66" charset="0"/>
              </a:rPr>
              <a:t>Язычество и христианство </a:t>
            </a:r>
            <a:br>
              <a:rPr lang="ru-RU" sz="6000" b="1" dirty="0" smtClean="0">
                <a:latin typeface="Monotype Corsiva" pitchFamily="66" charset="0"/>
              </a:rPr>
            </a:br>
            <a:r>
              <a:rPr lang="ru-RU" sz="6000" b="1" dirty="0" smtClean="0">
                <a:latin typeface="Monotype Corsiva" pitchFamily="66" charset="0"/>
              </a:rPr>
              <a:t>в Древней Руси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643314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endParaRPr lang="ru-RU" b="1" dirty="0" smtClean="0">
              <a:latin typeface="Monotype Corsiva" pitchFamily="66" charset="0"/>
            </a:endParaRPr>
          </a:p>
          <a:p>
            <a:pPr algn="ctr" eaLnBrk="1" hangingPunct="1">
              <a:defRPr/>
            </a:pPr>
            <a:r>
              <a:rPr lang="ru-RU" b="1" dirty="0" smtClean="0">
                <a:latin typeface="Monotype Corsiva" pitchFamily="66" charset="0"/>
              </a:rPr>
              <a:t>Урок  по истории </a:t>
            </a:r>
          </a:p>
          <a:p>
            <a:pPr algn="ctr" eaLnBrk="1" hangingPunct="1">
              <a:defRPr/>
            </a:pPr>
            <a:r>
              <a:rPr lang="ru-RU" b="1" dirty="0" smtClean="0">
                <a:latin typeface="Monotype Corsiva" pitchFamily="66" charset="0"/>
              </a:rPr>
              <a:t>в 10 классе</a:t>
            </a:r>
          </a:p>
          <a:p>
            <a:pPr algn="ctr" eaLnBrk="1" hangingPunct="1">
              <a:defRPr/>
            </a:pPr>
            <a:r>
              <a:rPr lang="ru-RU" b="1" dirty="0" smtClean="0">
                <a:latin typeface="Monotype Corsiva" pitchFamily="66" charset="0"/>
              </a:rPr>
              <a:t>Учитель: Шахова Н.В.</a:t>
            </a:r>
          </a:p>
          <a:p>
            <a:pPr algn="ctr" eaLnBrk="1" hangingPunct="1">
              <a:defRPr/>
            </a:pPr>
            <a:r>
              <a:rPr lang="ru-RU" b="1" dirty="0" smtClean="0">
                <a:latin typeface="Monotype Corsiva" pitchFamily="66" charset="0"/>
              </a:rPr>
              <a:t>МКОУ </a:t>
            </a:r>
            <a:r>
              <a:rPr lang="ru-RU" b="1" dirty="0" err="1" smtClean="0">
                <a:latin typeface="Monotype Corsiva" pitchFamily="66" charset="0"/>
              </a:rPr>
              <a:t>Большеникольская</a:t>
            </a:r>
            <a:r>
              <a:rPr lang="ru-RU" b="1" dirty="0" smtClean="0">
                <a:latin typeface="Monotype Corsiva" pitchFamily="66" charset="0"/>
              </a:rPr>
              <a:t> СОШ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72836494_0_b740_3a2aa6a5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6143668" cy="4607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42910" y="214290"/>
            <a:ext cx="7858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Домашнее задание:</a:t>
            </a:r>
          </a:p>
          <a:p>
            <a:r>
              <a:rPr lang="ru-RU" sz="2800" b="1" dirty="0" smtClean="0">
                <a:latin typeface="Monotype Corsiva" pitchFamily="66" charset="0"/>
              </a:rPr>
              <a:t>Написать мини эссе о роли православия в вашей семье. 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расширить представления о язычестве</a:t>
            </a:r>
            <a:endParaRPr lang="ru-RU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выяснить причины принятия христианства</a:t>
            </a:r>
            <a:endParaRPr lang="ru-RU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раскрыть прогрессивное значение принятия христианства.</a:t>
            </a:r>
            <a:endParaRPr lang="ru-RU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показать преимущество христианской религии над языческой;</a:t>
            </a:r>
            <a:endParaRPr lang="ru-RU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раскрыть процесс христианизации Руси.</a:t>
            </a:r>
            <a:endParaRPr lang="ru-RU" b="1" dirty="0" smtClean="0">
              <a:latin typeface="Monotype Corsiva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оценить значение принятия христианства, при князе Владимире</a:t>
            </a:r>
            <a:endParaRPr lang="ru-RU" b="1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57250" y="500063"/>
            <a:ext cx="7515225" cy="192881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latin typeface="Monotype Corsiva" pitchFamily="66" charset="0"/>
              </a:rPr>
              <a:t>План урока: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071563" y="2143125"/>
            <a:ext cx="7715250" cy="3911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 Язычество восточных славян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Первые христиане на Руси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 Причины принятия христианства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Обстоятельства принятия Владимиром христианства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dirty="0" smtClean="0">
                <a:latin typeface="Monotype Corsiva" pitchFamily="66" charset="0"/>
              </a:rPr>
              <a:t>Крещение Руси</a:t>
            </a:r>
          </a:p>
          <a:p>
            <a:pPr eaLnBrk="1" hangingPunct="1">
              <a:buFont typeface="Wingdings" pitchFamily="2" charset="2"/>
              <a:buChar char="Ø"/>
            </a:pPr>
            <a:endParaRPr lang="ru-RU" dirty="0" smtClean="0">
              <a:latin typeface="Arial" charset="0"/>
              <a:ea typeface="Malgun Gothic" pitchFamily="34" charset="-127"/>
              <a:cs typeface="Arial" charset="0"/>
            </a:endParaRPr>
          </a:p>
          <a:p>
            <a:pPr lvl="7">
              <a:buFont typeface="Wingdings" pitchFamily="2" charset="2"/>
              <a:buChar char="q"/>
            </a:pPr>
            <a:endParaRPr lang="ru-RU" sz="2400" dirty="0" smtClean="0">
              <a:latin typeface="Monotype Corsiva" pitchFamily="66" charset="0"/>
            </a:endParaRPr>
          </a:p>
          <a:p>
            <a:pPr lvl="3" eaLnBrk="1" hangingPunct="1">
              <a:buFont typeface="Wingdings" pitchFamily="2" charset="2"/>
              <a:buChar char="q"/>
            </a:pPr>
            <a:endParaRPr lang="ru-RU" sz="2400" dirty="0" smtClean="0">
              <a:latin typeface="Monotype Corsiva" pitchFamily="66" charset="0"/>
            </a:endParaRPr>
          </a:p>
          <a:p>
            <a:pPr lvl="3" eaLnBrk="1" hangingPunct="1">
              <a:buFont typeface="Wingdings" pitchFamily="2" charset="2"/>
              <a:buChar char="q"/>
            </a:pPr>
            <a:endParaRPr lang="ru-RU" sz="2400" dirty="0" smtClean="0">
              <a:latin typeface="Monotype Corsiva" pitchFamily="66" charset="0"/>
            </a:endParaRPr>
          </a:p>
          <a:p>
            <a:pPr lvl="3" eaLnBrk="1" hangingPunct="1">
              <a:buFont typeface="Wingdings" pitchFamily="2" charset="2"/>
              <a:buChar char="q"/>
            </a:pPr>
            <a:endParaRPr lang="ru-RU" sz="2400" dirty="0" smtClean="0">
              <a:latin typeface="Monotype Corsiva" pitchFamily="66" charset="0"/>
            </a:endParaRPr>
          </a:p>
          <a:p>
            <a:pPr lvl="3" eaLnBrk="1" hangingPunct="1">
              <a:buFont typeface="Wingdings" pitchFamily="2" charset="2"/>
              <a:buChar char="q"/>
            </a:pPr>
            <a:endParaRPr lang="ru-RU" sz="24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14375" y="285728"/>
            <a:ext cx="7158038" cy="642942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Язычество восточных славян 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143905" cy="557216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latin typeface="Monotype Corsiva" pitchFamily="66" charset="0"/>
              </a:rPr>
              <a:t>Фетишизм </a:t>
            </a:r>
            <a:r>
              <a:rPr lang="ru-RU" sz="2000" dirty="0" smtClean="0">
                <a:latin typeface="Monotype Corsiva" pitchFamily="66" charset="0"/>
              </a:rPr>
              <a:t>– </a:t>
            </a:r>
            <a:r>
              <a:rPr lang="ru-RU" sz="2000" b="1" dirty="0" smtClean="0">
                <a:latin typeface="Monotype Corsiva" pitchFamily="66" charset="0"/>
              </a:rPr>
              <a:t>вера в сверхъестественные возможности какого-либо материального предмета</a:t>
            </a:r>
          </a:p>
          <a:p>
            <a:pPr eaLnBrk="1" hangingPunct="1">
              <a:buNone/>
            </a:pPr>
            <a:r>
              <a:rPr lang="ru-RU" sz="2000" b="1" dirty="0" smtClean="0">
                <a:latin typeface="Monotype Corsiva" pitchFamily="66" charset="0"/>
              </a:rPr>
              <a:t>Название происходит от португальского слова </a:t>
            </a:r>
            <a:r>
              <a:rPr lang="ru-RU" sz="2000" b="1" dirty="0" err="1" smtClean="0">
                <a:latin typeface="Monotype Corsiva" pitchFamily="66" charset="0"/>
              </a:rPr>
              <a:t>feitiço</a:t>
            </a:r>
            <a:r>
              <a:rPr lang="ru-RU" sz="2000" b="1" dirty="0" smtClean="0">
                <a:latin typeface="Monotype Corsiva" pitchFamily="66" charset="0"/>
              </a:rPr>
              <a:t> - "волшебство".</a:t>
            </a:r>
            <a:r>
              <a:rPr lang="ru-RU" sz="2000" dirty="0" smtClean="0">
                <a:latin typeface="Monotype Corsiva" pitchFamily="66" charset="0"/>
              </a:rPr>
              <a:t/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 Фетишизм является отраслью низших религиозных верований человечества, основанной на принципах спиритуализма, из которых самым главным считается теория одержимости. Впервые проявления фетишизма были отмечены португальцами в Западной Африке.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Фетишем мог стать любой предмет, чем-либо поразивший воображение человека: камень необыкновенной формы или расцветки, зуб животного, кусок дерева и т. д. </a:t>
            </a:r>
            <a:br>
              <a:rPr lang="ru-RU" sz="2000" dirty="0" smtClean="0">
                <a:latin typeface="Monotype Corsiva" pitchFamily="66" charset="0"/>
              </a:rPr>
            </a:br>
            <a:r>
              <a:rPr lang="ru-RU" sz="2000" dirty="0" smtClean="0">
                <a:latin typeface="Monotype Corsiva" pitchFamily="66" charset="0"/>
              </a:rPr>
              <a:t>После того как Конт использовал этот термин для обозначения общей теории первобытной религии, в которой вещественные предметы считались одушевленными жизнью, подобной человеческой, современные исследователи стали называть учение о душе "анимизмом", тогда как "фетишизм" означал узкую, второстепенную сферу понятий — учение о духах, воплощенных в вещественных предметах, или связанных с ними, или, наконец, действующих через их посредство. Таким образом, фетишизм был предшественником идолопоклонства.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311781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Анимизм -  одухотворение явлений природы (от лат. </a:t>
            </a:r>
            <a:r>
              <a:rPr lang="ru-RU" sz="2000" b="1" dirty="0" err="1" smtClean="0">
                <a:latin typeface="Monotype Corsiva" pitchFamily="66" charset="0"/>
              </a:rPr>
              <a:t>anima</a:t>
            </a:r>
            <a:r>
              <a:rPr lang="ru-RU" sz="2000" b="1" dirty="0" smtClean="0">
                <a:latin typeface="Monotype Corsiva" pitchFamily="66" charset="0"/>
              </a:rPr>
              <a:t>, </a:t>
            </a:r>
            <a:r>
              <a:rPr lang="ru-RU" sz="2000" b="1" dirty="0" err="1" smtClean="0">
                <a:latin typeface="Monotype Corsiva" pitchFamily="66" charset="0"/>
              </a:rPr>
              <a:t>animus</a:t>
            </a:r>
            <a:r>
              <a:rPr lang="ru-RU" sz="2000" b="1" dirty="0" smtClean="0">
                <a:latin typeface="Monotype Corsiva" pitchFamily="66" charset="0"/>
              </a:rPr>
              <a:t> — «душа» и «дух» соответственно)</a:t>
            </a: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Тотемизм – вера в происхождение людей от </a:t>
            </a: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какого – либо  вида животных</a:t>
            </a: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Культ предков – обожествление мертвых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одна из древних и распространённых форм религии, 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заключавшаяся в поклонении умершим прародителям 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и сородичам</a:t>
            </a: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Чур, Щур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Monotype Corsiva" pitchFamily="66" charset="0"/>
              </a:rPr>
              <a:t>в </a:t>
            </a:r>
            <a:r>
              <a:rPr lang="ru-RU" sz="2000" dirty="0" err="1" smtClean="0">
                <a:latin typeface="Monotype Corsiva" pitchFamily="66" charset="0"/>
              </a:rPr>
              <a:t>религ</a:t>
            </a:r>
            <a:r>
              <a:rPr lang="ru-RU" sz="2000" dirty="0" smtClean="0">
                <a:latin typeface="Monotype Corsiva" pitchFamily="66" charset="0"/>
              </a:rPr>
              <a:t>. верованиях др. славян — </a:t>
            </a:r>
            <a:r>
              <a:rPr lang="ru-RU" sz="2000" dirty="0" err="1" smtClean="0">
                <a:latin typeface="Monotype Corsiva" pitchFamily="66" charset="0"/>
              </a:rPr>
              <a:t>мифологич</a:t>
            </a:r>
            <a:r>
              <a:rPr lang="ru-RU" sz="2000" dirty="0" smtClean="0">
                <a:latin typeface="Monotype Corsiva" pitchFamily="66" charset="0"/>
              </a:rPr>
              <a:t>. 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прародитель и покровитель рода, незримая сила, 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охраняющая людей (отсюда </a:t>
            </a:r>
            <a:r>
              <a:rPr lang="ru-RU" sz="2000" dirty="0" err="1" smtClean="0">
                <a:latin typeface="Monotype Corsiva" pitchFamily="66" charset="0"/>
              </a:rPr>
              <a:t>заклинат</a:t>
            </a:r>
            <a:r>
              <a:rPr lang="ru-RU" sz="2000" dirty="0" smtClean="0">
                <a:latin typeface="Monotype Corsiva" pitchFamily="66" charset="0"/>
              </a:rPr>
              <a:t>. формула </a:t>
            </a:r>
          </a:p>
          <a:p>
            <a:pPr>
              <a:buNone/>
            </a:pPr>
            <a:r>
              <a:rPr lang="ru-RU" sz="2000" dirty="0" smtClean="0">
                <a:latin typeface="Monotype Corsiva" pitchFamily="66" charset="0"/>
              </a:rPr>
              <a:t>против злых духов: «Чур меня!»). Позже представления о </a:t>
            </a:r>
          </a:p>
          <a:p>
            <a:pPr>
              <a:buNone/>
            </a:pPr>
            <a:r>
              <a:rPr lang="ru-RU" sz="2000" dirty="0" err="1" smtClean="0">
                <a:latin typeface="Monotype Corsiva" pitchFamily="66" charset="0"/>
              </a:rPr>
              <a:t>Чуре</a:t>
            </a:r>
            <a:r>
              <a:rPr lang="ru-RU" sz="2000" dirty="0" smtClean="0">
                <a:latin typeface="Monotype Corsiva" pitchFamily="66" charset="0"/>
              </a:rPr>
              <a:t> были вытеснены образом домового.</a:t>
            </a:r>
          </a:p>
          <a:p>
            <a:pPr>
              <a:buNone/>
            </a:pPr>
            <a:endParaRPr lang="ru-RU" sz="2000" b="1" dirty="0" smtClean="0">
              <a:latin typeface="Monotype Corsiva" pitchFamily="66" charset="0"/>
            </a:endParaRPr>
          </a:p>
          <a:p>
            <a:pPr>
              <a:buNone/>
            </a:pPr>
            <a:endParaRPr lang="ru-RU" sz="1800" b="1" dirty="0">
              <a:latin typeface="Monotype Corsiva" pitchFamily="66" charset="0"/>
            </a:endParaRPr>
          </a:p>
        </p:txBody>
      </p:sp>
      <p:pic>
        <p:nvPicPr>
          <p:cNvPr id="6" name="Рисунок 5" descr="b6787196fe6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428736"/>
            <a:ext cx="2220159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765646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4572008"/>
            <a:ext cx="1613291" cy="2151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txBody>
          <a:bodyPr/>
          <a:lstStyle/>
          <a:p>
            <a:r>
              <a:rPr lang="ru-RU" sz="3200" b="1" dirty="0" err="1" smtClean="0">
                <a:latin typeface="Monotype Corsiva" pitchFamily="66" charset="0"/>
              </a:rPr>
              <a:t>Полидемонизм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954591"/>
          </a:xfrm>
        </p:spPr>
        <p:txBody>
          <a:bodyPr/>
          <a:lstStyle/>
          <a:p>
            <a:pPr>
              <a:buNone/>
            </a:pPr>
            <a:r>
              <a:rPr lang="ru-RU" sz="2400" b="1" dirty="0" err="1" smtClean="0">
                <a:latin typeface="Monotype Corsiva" pitchFamily="66" charset="0"/>
              </a:rPr>
              <a:t>Полидемонизм</a:t>
            </a:r>
            <a:r>
              <a:rPr lang="ru-RU" sz="2400" b="1" dirty="0" smtClean="0">
                <a:latin typeface="Monotype Corsiva" pitchFamily="66" charset="0"/>
              </a:rPr>
              <a:t> - вера в существование многих демонов (духов, божеств), якобы регулирующих определенные природные процессы и сферы жизнедеятельности людей</a:t>
            </a:r>
          </a:p>
          <a:p>
            <a:pPr>
              <a:buNone/>
            </a:pPr>
            <a:r>
              <a:rPr lang="ru-RU" sz="2400" b="1" dirty="0" smtClean="0">
                <a:latin typeface="Monotype Corsiva" pitchFamily="66" charset="0"/>
              </a:rPr>
              <a:t>Демоны  - (</a:t>
            </a:r>
            <a:r>
              <a:rPr lang="ru-RU" sz="2400" dirty="0" smtClean="0">
                <a:latin typeface="Monotype Corsiva" pitchFamily="66" charset="0"/>
              </a:rPr>
              <a:t>Аспид, </a:t>
            </a:r>
            <a:r>
              <a:rPr lang="ru-RU" sz="2400" dirty="0" err="1" smtClean="0">
                <a:latin typeface="Monotype Corsiva" pitchFamily="66" charset="0"/>
              </a:rPr>
              <a:t>Анчутка</a:t>
            </a:r>
            <a:r>
              <a:rPr lang="ru-RU" sz="2400" dirty="0" smtClean="0">
                <a:latin typeface="Monotype Corsiva" pitchFamily="66" charset="0"/>
              </a:rPr>
              <a:t>, Баба-Яга, </a:t>
            </a:r>
            <a:r>
              <a:rPr lang="ru-RU" sz="2400" dirty="0" err="1" smtClean="0">
                <a:latin typeface="Monotype Corsiva" pitchFamily="66" charset="0"/>
              </a:rPr>
              <a:t>Бадзула</a:t>
            </a:r>
            <a:r>
              <a:rPr lang="ru-RU" sz="2400" dirty="0" smtClean="0">
                <a:latin typeface="Monotype Corsiva" pitchFamily="66" charset="0"/>
              </a:rPr>
              <a:t>, Банник, Водяной, Злыдень и другие демонические существа древних </a:t>
            </a:r>
            <a:r>
              <a:rPr lang="ru-RU" sz="2400" b="1" dirty="0" smtClean="0">
                <a:latin typeface="Monotype Corsiva" pitchFamily="66" charset="0"/>
              </a:rPr>
              <a:t>славян</a:t>
            </a:r>
            <a:r>
              <a:rPr lang="ru-RU" sz="2400" dirty="0" smtClean="0">
                <a:latin typeface="Monotype Corsiva" pitchFamily="66" charset="0"/>
              </a:rPr>
              <a:t>. )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4" name="Рисунок 3" descr="0022-034-Domovo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4214818"/>
            <a:ext cx="3548066" cy="2412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omowoj0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3429000"/>
            <a:ext cx="2786082" cy="2340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nchut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500438"/>
            <a:ext cx="1650918" cy="2184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sz="2800" b="1" dirty="0" smtClean="0">
                <a:latin typeface="Monotype Corsiva" pitchFamily="66" charset="0"/>
              </a:rPr>
              <a:t>Политеизм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Политеизм  -  вера в различных богов («поли» - много)</a:t>
            </a:r>
          </a:p>
          <a:p>
            <a:pPr>
              <a:buNone/>
            </a:pPr>
            <a:r>
              <a:rPr lang="ru-RU" sz="2000" b="1" dirty="0" smtClean="0">
                <a:latin typeface="Monotype Corsiva" pitchFamily="66" charset="0"/>
              </a:rPr>
              <a:t>Род  -  творец окружающего мира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Monotype Corsiva" pitchFamily="66" charset="0"/>
              </a:rPr>
              <a:t>Перун (</a:t>
            </a:r>
            <a:r>
              <a:rPr lang="ru-RU" sz="2000" dirty="0" err="1" smtClean="0">
                <a:latin typeface="Monotype Corsiva" pitchFamily="66" charset="0"/>
              </a:rPr>
              <a:t>Сварог</a:t>
            </a:r>
            <a:r>
              <a:rPr lang="ru-RU" sz="2000" dirty="0" smtClean="0">
                <a:latin typeface="Monotype Corsiva" pitchFamily="66" charset="0"/>
              </a:rPr>
              <a:t>) – бог грозы, молнии и грома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Monotype Corsiva" pitchFamily="66" charset="0"/>
              </a:rPr>
              <a:t>Волос (Велес) – бог скота, торговли и богатства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latin typeface="Monotype Corsiva" pitchFamily="66" charset="0"/>
              </a:rPr>
              <a:t>Даждьбог</a:t>
            </a:r>
            <a:r>
              <a:rPr lang="ru-RU" sz="2000" dirty="0" smtClean="0">
                <a:latin typeface="Monotype Corsiva" pitchFamily="66" charset="0"/>
              </a:rPr>
              <a:t> (</a:t>
            </a:r>
            <a:r>
              <a:rPr lang="ru-RU" sz="2000" dirty="0" err="1" smtClean="0">
                <a:latin typeface="Monotype Corsiva" pitchFamily="66" charset="0"/>
              </a:rPr>
              <a:t>Хорос</a:t>
            </a:r>
            <a:r>
              <a:rPr lang="ru-RU" sz="2000" dirty="0" smtClean="0">
                <a:latin typeface="Monotype Corsiva" pitchFamily="66" charset="0"/>
              </a:rPr>
              <a:t>) – солнечное божество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latin typeface="Monotype Corsiva" pitchFamily="66" charset="0"/>
              </a:rPr>
              <a:t>Стрибог</a:t>
            </a:r>
            <a:r>
              <a:rPr lang="ru-RU" sz="2000" dirty="0" smtClean="0">
                <a:latin typeface="Monotype Corsiva" pitchFamily="66" charset="0"/>
              </a:rPr>
              <a:t> – бог ветра, вихря и вьюги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latin typeface="Monotype Corsiva" pitchFamily="66" charset="0"/>
              </a:rPr>
              <a:t>Мокошь</a:t>
            </a:r>
            <a:r>
              <a:rPr lang="ru-RU" sz="2000" dirty="0" smtClean="0">
                <a:latin typeface="Monotype Corsiva" pitchFamily="66" charset="0"/>
              </a:rPr>
              <a:t> – супруга Перуна, богиня плодородия,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sz="2000" dirty="0" smtClean="0">
                <a:latin typeface="Monotype Corsiva" pitchFamily="66" charset="0"/>
              </a:rPr>
              <a:t>воды, женских работ и девичьей судьбы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latin typeface="Monotype Corsiva" pitchFamily="66" charset="0"/>
              </a:rPr>
              <a:t>Симаргл</a:t>
            </a:r>
            <a:r>
              <a:rPr lang="ru-RU" sz="2000" dirty="0" smtClean="0">
                <a:latin typeface="Monotype Corsiva" pitchFamily="66" charset="0"/>
              </a:rPr>
              <a:t> – священный крылатый пёс, охраняет семена и посевы</a:t>
            </a:r>
          </a:p>
          <a:p>
            <a:pPr>
              <a:buNone/>
            </a:pPr>
            <a:endParaRPr lang="ru-RU" sz="1800" b="1" dirty="0" smtClean="0">
              <a:latin typeface="Monotype Corsiva" pitchFamily="66" charset="0"/>
            </a:endParaRPr>
          </a:p>
          <a:p>
            <a:pPr>
              <a:buNone/>
            </a:pPr>
            <a:endParaRPr lang="ru-RU" sz="1800" b="1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3333FF"/>
                </a:solidFill>
              </a:rPr>
              <a:t/>
            </a:r>
            <a:br>
              <a:rPr lang="ru-RU" sz="1800" b="1" dirty="0" smtClean="0">
                <a:solidFill>
                  <a:srgbClr val="3333FF"/>
                </a:solidFill>
              </a:rPr>
            </a:br>
            <a:r>
              <a:rPr lang="ru-RU" sz="1800" b="1" dirty="0" smtClean="0">
                <a:solidFill>
                  <a:srgbClr val="3333FF"/>
                </a:solidFill>
              </a:rPr>
              <a:t/>
            </a:r>
            <a:br>
              <a:rPr lang="ru-RU" sz="1800" b="1" dirty="0" smtClean="0">
                <a:solidFill>
                  <a:srgbClr val="3333FF"/>
                </a:solidFill>
              </a:rPr>
            </a:br>
            <a:endParaRPr lang="ru-RU" sz="1800" dirty="0"/>
          </a:p>
        </p:txBody>
      </p:sp>
      <p:pic>
        <p:nvPicPr>
          <p:cNvPr id="4" name="Рисунок 6" descr="Перун 3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4510" t="3265" r="5276" b="3673"/>
          <a:stretch>
            <a:fillRect/>
          </a:stretch>
        </p:blipFill>
        <p:spPr bwMode="auto">
          <a:xfrm>
            <a:off x="6929454" y="4071942"/>
            <a:ext cx="1754612" cy="2500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8" descr="Идол Перун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214422"/>
            <a:ext cx="2763830" cy="2072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f9cc-slav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286256"/>
            <a:ext cx="1663378" cy="221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0931039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4214818"/>
            <a:ext cx="1877373" cy="231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571503"/>
          </a:xfrm>
        </p:spPr>
        <p:txBody>
          <a:bodyPr/>
          <a:lstStyle/>
          <a:p>
            <a:pPr algn="ctr"/>
            <a:r>
              <a:rPr lang="ru-RU" sz="3600" dirty="0" err="1" smtClean="0">
                <a:latin typeface="Monotype Corsiva" pitchFamily="66" charset="0"/>
              </a:rPr>
              <a:t>Сварог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857233"/>
            <a:ext cx="4041775" cy="571504"/>
          </a:xfrm>
        </p:spPr>
        <p:txBody>
          <a:bodyPr/>
          <a:lstStyle/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                       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                   </a:t>
            </a: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sz="3600" i="1" dirty="0" err="1" smtClean="0">
                <a:latin typeface="Monotype Corsiva" pitchFamily="66" charset="0"/>
              </a:rPr>
              <a:t>Симаргл</a:t>
            </a:r>
            <a:endParaRPr lang="ru-RU" sz="3600" i="1" dirty="0">
              <a:latin typeface="Monotype Corsiva" pitchFamily="66" charset="0"/>
            </a:endParaRPr>
          </a:p>
        </p:txBody>
      </p:sp>
      <p:pic>
        <p:nvPicPr>
          <p:cNvPr id="7" name="Picture 4" descr="Svarog-20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59034"/>
            <a:ext cx="3358743" cy="4567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симаргл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1542830"/>
            <a:ext cx="3052501" cy="4583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609</TotalTime>
  <Words>661</Words>
  <Application>Microsoft Office PowerPoint</Application>
  <PresentationFormat>Экран (4:3)</PresentationFormat>
  <Paragraphs>141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Проверка домашнего задания ответь на вопросы</vt:lpstr>
      <vt:lpstr>Язычество и христианство  в Древней Руси</vt:lpstr>
      <vt:lpstr>Задачи урока:</vt:lpstr>
      <vt:lpstr>План урока:</vt:lpstr>
      <vt:lpstr>Язычество восточных славян </vt:lpstr>
      <vt:lpstr>Слайд 6</vt:lpstr>
      <vt:lpstr>Полидемонизм</vt:lpstr>
      <vt:lpstr>Политеизм</vt:lpstr>
      <vt:lpstr>Слайд 9</vt:lpstr>
      <vt:lpstr>            Волхвы                  Чудесники                                             Чародеи</vt:lpstr>
      <vt:lpstr>Первые христиане на Руси </vt:lpstr>
      <vt:lpstr>Христианство</vt:lpstr>
      <vt:lpstr>             Князь Владимир Святославович</vt:lpstr>
      <vt:lpstr>Причины принятия христианства </vt:lpstr>
      <vt:lpstr>Причины принятия христианства </vt:lpstr>
      <vt:lpstr> Крещение Князя Владимира </vt:lpstr>
      <vt:lpstr>988 год 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марина</dc:creator>
  <cp:lastModifiedBy>Ученик</cp:lastModifiedBy>
  <cp:revision>72</cp:revision>
  <dcterms:created xsi:type="dcterms:W3CDTF">2011-07-05T13:20:05Z</dcterms:created>
  <dcterms:modified xsi:type="dcterms:W3CDTF">2013-01-30T09:03:51Z</dcterms:modified>
</cp:coreProperties>
</file>